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7560000" cy="10692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Relationship Id="rId10" Type="http://schemas.openxmlformats.org/officeDocument/2006/relationships/image" Target="../media/image9.png"/><Relationship Id="rId11" Type="http://schemas.openxmlformats.org/officeDocument/2006/relationships/image" Target="../media/image10.png"/><Relationship Id="rId12" Type="http://schemas.openxmlformats.org/officeDocument/2006/relationships/image" Target="../media/image11.png"/><Relationship Id="rId13" Type="http://schemas.openxmlformats.org/officeDocument/2006/relationships/image" Target="../media/image12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Relationship Id="rId3" Type="http://schemas.openxmlformats.org/officeDocument/2006/relationships/image" Target="../media/image14.png"/><Relationship Id="rId4" Type="http://schemas.openxmlformats.org/officeDocument/2006/relationships/image" Target="../media/image15.png"/><Relationship Id="rId5" Type="http://schemas.openxmlformats.org/officeDocument/2006/relationships/image" Target="../media/image16.png"/><Relationship Id="rId6" Type="http://schemas.openxmlformats.org/officeDocument/2006/relationships/image" Target="../media/image17.png"/><Relationship Id="rId7" Type="http://schemas.openxmlformats.org/officeDocument/2006/relationships/image" Target="../media/image18.png"/><Relationship Id="rId8" Type="http://schemas.openxmlformats.org/officeDocument/2006/relationships/image" Target="../media/image19.png"/><Relationship Id="rId9" Type="http://schemas.openxmlformats.org/officeDocument/2006/relationships/image" Target="../media/image20.png"/><Relationship Id="rId10" Type="http://schemas.openxmlformats.org/officeDocument/2006/relationships/image" Target="../media/image21.png"/><Relationship Id="rId11" Type="http://schemas.openxmlformats.org/officeDocument/2006/relationships/image" Target="../media/image22.png"/><Relationship Id="rId12" Type="http://schemas.openxmlformats.org/officeDocument/2006/relationships/image" Target="../media/image23.png"/><Relationship Id="rId13" Type="http://schemas.openxmlformats.org/officeDocument/2006/relationships/image" Target="../media/image24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png"/><Relationship Id="rId3" Type="http://schemas.openxmlformats.org/officeDocument/2006/relationships/image" Target="../media/image26.png"/><Relationship Id="rId4" Type="http://schemas.openxmlformats.org/officeDocument/2006/relationships/image" Target="../media/image27.png"/><Relationship Id="rId5" Type="http://schemas.openxmlformats.org/officeDocument/2006/relationships/image" Target="../media/image28.png"/><Relationship Id="rId6" Type="http://schemas.openxmlformats.org/officeDocument/2006/relationships/image" Target="../media/image29.png"/><Relationship Id="rId7" Type="http://schemas.openxmlformats.org/officeDocument/2006/relationships/image" Target="../media/image30.png"/><Relationship Id="rId8" Type="http://schemas.openxmlformats.org/officeDocument/2006/relationships/image" Target="../media/image31.png"/><Relationship Id="rId9" Type="http://schemas.openxmlformats.org/officeDocument/2006/relationships/image" Target="../media/image32.png"/><Relationship Id="rId10" Type="http://schemas.openxmlformats.org/officeDocument/2006/relationships/image" Target="../media/image33.png"/><Relationship Id="rId11" Type="http://schemas.openxmlformats.org/officeDocument/2006/relationships/image" Target="../media/image34.png"/><Relationship Id="rId12" Type="http://schemas.openxmlformats.org/officeDocument/2006/relationships/image" Target="../media/image35.png"/><Relationship Id="rId13" Type="http://schemas.openxmlformats.org/officeDocument/2006/relationships/image" Target="../media/image36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96000" y="792000"/>
            <a:ext cx="6768000" cy="2016000"/>
          </a:xfrm>
          <a:prstGeom prst="roundRect">
            <a:avLst>
              <a:gd name="adj" fmla="val 18000"/>
            </a:avLst>
          </a:prstGeom>
          <a:solidFill>
            <a:srgbClr val="1D4E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12000" y="1080000"/>
            <a:ext cx="6336000" cy="108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3400" b="1">
                <a:solidFill>
                  <a:srgbClr val="FFFFFF"/>
                </a:solidFill>
                <a:latin typeface="Fredoka"/>
              </a:rPr>
              <a:t>Animal cards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2000" y="2160000"/>
            <a:ext cx="633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00" b="0">
                <a:solidFill>
                  <a:srgbClr val="FFFFFF"/>
                </a:solidFill>
                <a:latin typeface="Fredoka"/>
              </a:rPr>
              <a:t>Illustrated vocabulary to cut out</a:t>
            </a:r>
          </a:p>
        </p:txBody>
      </p:sp>
      <p:pic>
        <p:nvPicPr>
          <p:cNvPr id="5" name="Picture 4" descr="1f43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2000" y="3312000"/>
            <a:ext cx="972000" cy="972000"/>
          </a:xfrm>
          <a:prstGeom prst="rect">
            <a:avLst/>
          </a:prstGeom>
        </p:spPr>
      </p:pic>
      <p:pic>
        <p:nvPicPr>
          <p:cNvPr id="6" name="Picture 5" descr="1f43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0" y="3312000"/>
            <a:ext cx="972000" cy="972000"/>
          </a:xfrm>
          <a:prstGeom prst="rect">
            <a:avLst/>
          </a:prstGeom>
        </p:spPr>
      </p:pic>
      <p:pic>
        <p:nvPicPr>
          <p:cNvPr id="7" name="Picture 6" descr="1f42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88000" y="3312000"/>
            <a:ext cx="972000" cy="972000"/>
          </a:xfrm>
          <a:prstGeom prst="rect">
            <a:avLst/>
          </a:prstGeom>
        </p:spPr>
      </p:pic>
      <p:pic>
        <p:nvPicPr>
          <p:cNvPr id="8" name="Picture 7" descr="1f43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76000" y="3312000"/>
            <a:ext cx="972000" cy="9720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936000" y="4752000"/>
            <a:ext cx="2160000" cy="28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>
                <a:solidFill>
                  <a:srgbClr val="2B2320"/>
                </a:solidFill>
                <a:latin typeface="Fredoka"/>
              </a:rPr>
              <a:t>Contents: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36000" y="5076000"/>
            <a:ext cx="5688000" cy="28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>
                <a:solidFill>
                  <a:srgbClr val="2B2320"/>
                </a:solidFill>
                <a:latin typeface="Fredoka"/>
              </a:rPr>
              <a:t>· 36 vocabulary cards to cut out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36000" y="5364000"/>
            <a:ext cx="5688000" cy="28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>
                <a:solidFill>
                  <a:srgbClr val="2B2320"/>
                </a:solidFill>
                <a:latin typeface="Fredoka"/>
              </a:rPr>
              <a:t>· A4 format, 12 cards per page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36000" y="5652000"/>
            <a:ext cx="5688000" cy="28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>
                <a:solidFill>
                  <a:srgbClr val="2B2320"/>
                </a:solidFill>
                <a:latin typeface="Fredoka"/>
              </a:rPr>
              <a:t>· Suggested age: 3-8 years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20000" y="8640000"/>
            <a:ext cx="6120000" cy="108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250" b="0">
                <a:solidFill>
                  <a:srgbClr val="7A716C"/>
                </a:solidFill>
                <a:latin typeface="Patrick Hand"/>
              </a:rPr>
              <a:t>Print on A4 and cut along the dotted lines. Recommended: laminate to reuse.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Illustrations: Twemoji (github.com/jdecked/twemoji) · CC BY 4.0 licence: creativecommons.org/licenses/by/4.0/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96000" y="432000"/>
            <a:ext cx="6768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900" b="1">
                <a:solidFill>
                  <a:srgbClr val="1D4ED8"/>
                </a:solidFill>
                <a:latin typeface="Fredoka"/>
              </a:rPr>
              <a:t>Guide for teachers and families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96000" y="1008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1">
                <a:solidFill>
                  <a:srgbClr val="1D4ED8"/>
                </a:solidFill>
                <a:latin typeface="Fredoka"/>
              </a:rPr>
              <a:t>WHO IT IS FOR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96000" y="1260000"/>
            <a:ext cx="6768000" cy="50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3D3532"/>
                </a:solidFill>
                <a:latin typeface="Fredoka"/>
              </a:rPr>
              <a:t>Preschool and early primary (ages 3-8). Also for newcomer classes and vocabulary support.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96000" y="2052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1">
                <a:solidFill>
                  <a:srgbClr val="1D4ED8"/>
                </a:solidFill>
                <a:latin typeface="Fredoka"/>
              </a:rPr>
              <a:t>GOALS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96000" y="2304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3D3532"/>
                </a:solidFill>
                <a:latin typeface="Fredoka"/>
              </a:rPr>
              <a:t>· Grow animal vocabulary in English.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6000" y="2556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3D3532"/>
                </a:solidFill>
                <a:latin typeface="Fredoka"/>
              </a:rPr>
              <a:t>· Match picture and written word (whole-word reading).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6000" y="2808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3D3532"/>
                </a:solidFill>
                <a:latin typeface="Fredoka"/>
              </a:rPr>
              <a:t>· Build fluency in spoken language.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6000" y="3348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1">
                <a:solidFill>
                  <a:srgbClr val="1D4ED8"/>
                </a:solidFill>
                <a:latin typeface="Fredoka"/>
              </a:rPr>
              <a:t>ACTIVITIES WITH PROGRESSION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96000" y="3600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1">
                <a:solidFill>
                  <a:srgbClr val="1D4ED8"/>
                </a:solidFill>
                <a:latin typeface="Fredoka"/>
              </a:rPr>
              <a:t>Starter level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96000" y="3852000"/>
            <a:ext cx="6768000" cy="50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3D3532"/>
                </a:solidFill>
                <a:latin typeface="Fredoka"/>
              </a:rPr>
              <a:t>Show the card and name the animal. The children repeat. Then show only the word and ask which animal it is.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96000" y="4572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1">
                <a:solidFill>
                  <a:srgbClr val="1D4ED8"/>
                </a:solidFill>
                <a:latin typeface="Fredoka"/>
              </a:rPr>
              <a:t>Intermediate level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96000" y="4824000"/>
            <a:ext cx="6768000" cy="50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3D3532"/>
                </a:solidFill>
                <a:latin typeface="Fredoka"/>
              </a:rPr>
              <a:t>Memory game: print two copies and play matching picture-word pairs. Or sort by habitat, size or diet.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96000" y="5544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1">
                <a:solidFill>
                  <a:srgbClr val="1D4ED8"/>
                </a:solidFill>
                <a:latin typeface="Fredoka"/>
              </a:rPr>
              <a:t>Advanced level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96000" y="5796000"/>
            <a:ext cx="6768000" cy="50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3D3532"/>
                </a:solidFill>
                <a:latin typeface="Fredoka"/>
              </a:rPr>
              <a:t>Describe an animal without naming it and the children guess it. Or write simple sentences with three cards picked at random.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396000" y="9432000"/>
            <a:ext cx="6768000" cy="0"/>
          </a:xfrm>
          <a:prstGeom prst="line">
            <a:avLst/>
          </a:prstGeom>
          <a:ln w="9525">
            <a:solidFill>
              <a:srgbClr val="E8E2D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396000" y="9576000"/>
            <a:ext cx="6768000" cy="72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7A716C"/>
                </a:solidFill>
                <a:latin typeface="Patrick Hand"/>
              </a:rPr>
              <a:t>Print on A4, cut along the dotted lines and laminate the cards to reuse them. Cardstock keeps them sturdier.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Illustrations: Twemoji (github.com/jdecked/twemoji) · CC BY 4.0 licence: creativecommons.org/licenses/by/4.0/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96000" y="504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1f43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000" y="994500"/>
            <a:ext cx="936000" cy="936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68000" y="2002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cat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2700000" y="504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1f43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2000" y="994500"/>
            <a:ext cx="936000" cy="936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772000" y="2002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dog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04000" y="504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1f42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16000" y="994500"/>
            <a:ext cx="936000" cy="936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076000" y="2002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cow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96000" y="2997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1f43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8000" y="3487500"/>
            <a:ext cx="936000" cy="9360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68000" y="4495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pig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2700000" y="2997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icture 14" descr="1f41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12000" y="3487500"/>
            <a:ext cx="936000" cy="9360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2772000" y="4495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hen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004000" y="2997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8" name="Picture 17" descr="1f986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16000" y="3487500"/>
            <a:ext cx="936000" cy="9360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5076000" y="4495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duck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96000" y="5490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1" name="Picture 20" descr="1f407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08000" y="5980500"/>
            <a:ext cx="936000" cy="93600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468000" y="6988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rabbit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2700000" y="5490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Picture 23" descr="1f98a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12000" y="5980500"/>
            <a:ext cx="936000" cy="93600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2772000" y="6988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fox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5004000" y="5490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7" name="Picture 26" descr="1f981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16000" y="5980500"/>
            <a:ext cx="936000" cy="93600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5076000" y="6988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lion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396000" y="7983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0" name="Picture 29" descr="1f418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08000" y="8473500"/>
            <a:ext cx="936000" cy="936000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468000" y="9481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elephant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2700000" y="7983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3" name="Picture 32" descr="1f992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312000" y="8473500"/>
            <a:ext cx="936000" cy="936000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2772000" y="9481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giraffe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5004000" y="7983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6" name="Picture 35" descr="1f993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616000" y="8473500"/>
            <a:ext cx="936000" cy="936000"/>
          </a:xfrm>
          <a:prstGeom prst="rect">
            <a:avLst/>
          </a:prstGeom>
        </p:spPr>
      </p:pic>
      <p:sp>
        <p:nvSpPr>
          <p:cNvPr id="37" name="TextBox 36"/>
          <p:cNvSpPr txBox="1"/>
          <p:nvPr/>
        </p:nvSpPr>
        <p:spPr>
          <a:xfrm>
            <a:off x="5076000" y="9481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zebra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Illustrations: Twemoji (github.com/jdecked/twemoji) · CC BY 4.0 licence: creativecommons.org/licenses/by/4.0/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96000" y="504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1f43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000" y="994500"/>
            <a:ext cx="936000" cy="936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68000" y="2002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monkey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2700000" y="504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1f43c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2000" y="994500"/>
            <a:ext cx="936000" cy="936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772000" y="2002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panda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04000" y="504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1f43b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16000" y="994500"/>
            <a:ext cx="936000" cy="936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076000" y="2002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bear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96000" y="2997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1f42f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8000" y="3487500"/>
            <a:ext cx="936000" cy="9360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68000" y="4495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tiger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2700000" y="2997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icture 14" descr="1f43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12000" y="3487500"/>
            <a:ext cx="936000" cy="9360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2772000" y="4495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horse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004000" y="2997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8" name="Picture 17" descr="1f411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16000" y="3487500"/>
            <a:ext cx="936000" cy="9360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5076000" y="4495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sheep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96000" y="5490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1" name="Picture 20" descr="1f410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08000" y="5980500"/>
            <a:ext cx="936000" cy="93600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468000" y="6988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goat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2700000" y="5490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Picture 23" descr="1f438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12000" y="5980500"/>
            <a:ext cx="936000" cy="93600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2772000" y="6988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frog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5004000" y="5490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7" name="Picture 26" descr="1f422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16000" y="5980500"/>
            <a:ext cx="936000" cy="93600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5076000" y="6988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turtle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396000" y="7983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0" name="Picture 29" descr="1f41f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08000" y="8473500"/>
            <a:ext cx="936000" cy="936000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468000" y="9481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fish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2700000" y="7983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3" name="Picture 32" descr="1f42c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312000" y="8473500"/>
            <a:ext cx="936000" cy="936000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2772000" y="9481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dolphin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5004000" y="7983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6" name="Picture 35" descr="1f433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616000" y="8473500"/>
            <a:ext cx="936000" cy="936000"/>
          </a:xfrm>
          <a:prstGeom prst="rect">
            <a:avLst/>
          </a:prstGeom>
        </p:spPr>
      </p:pic>
      <p:sp>
        <p:nvSpPr>
          <p:cNvPr id="37" name="TextBox 36"/>
          <p:cNvSpPr txBox="1"/>
          <p:nvPr/>
        </p:nvSpPr>
        <p:spPr>
          <a:xfrm>
            <a:off x="5076000" y="9481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whale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Illustrations: Twemoji (github.com/jdecked/twemoji) · CC BY 4.0 licence: creativecommons.org/licenses/by/4.0/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96000" y="504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1f41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000" y="994500"/>
            <a:ext cx="936000" cy="936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68000" y="2002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octopus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2700000" y="504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1f98b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2000" y="994500"/>
            <a:ext cx="936000" cy="936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772000" y="2002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butterfly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04000" y="504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1f41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16000" y="994500"/>
            <a:ext cx="936000" cy="936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076000" y="2002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bee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96000" y="2997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1f426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8000" y="3487500"/>
            <a:ext cx="936000" cy="9360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68000" y="4495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bird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2700000" y="2997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icture 14" descr="1f427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12000" y="3487500"/>
            <a:ext cx="936000" cy="9360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2772000" y="4495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penguin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004000" y="2997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8" name="Picture 17" descr="1f989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16000" y="3487500"/>
            <a:ext cx="936000" cy="9360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5076000" y="4495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owl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96000" y="5490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1" name="Picture 20" descr="1f40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08000" y="5980500"/>
            <a:ext cx="936000" cy="93600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468000" y="6988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snake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2700000" y="5490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Picture 23" descr="1f40a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12000" y="5980500"/>
            <a:ext cx="936000" cy="93600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2772000" y="6988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crocodile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5004000" y="5490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7" name="Picture 26" descr="1f994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16000" y="5980500"/>
            <a:ext cx="936000" cy="93600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5076000" y="6988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hedgehog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396000" y="7983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0" name="Picture 29" descr="1f43f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08000" y="8473500"/>
            <a:ext cx="936000" cy="936000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468000" y="9481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squirrel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2700000" y="7983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3" name="Picture 32" descr="1f42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312000" y="8473500"/>
            <a:ext cx="936000" cy="936000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2772000" y="9481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mouse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5004000" y="7983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6" name="Picture 35" descr="1f998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616000" y="8473500"/>
            <a:ext cx="936000" cy="936000"/>
          </a:xfrm>
          <a:prstGeom prst="rect">
            <a:avLst/>
          </a:prstGeom>
        </p:spPr>
      </p:pic>
      <p:sp>
        <p:nvSpPr>
          <p:cNvPr id="37" name="TextBox 36"/>
          <p:cNvSpPr txBox="1"/>
          <p:nvPr/>
        </p:nvSpPr>
        <p:spPr>
          <a:xfrm>
            <a:off x="5076000" y="9481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kangaroo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Illustrations: Twemoji (github.com/jdecked/twemoji) · CC BY 4.0 licence: creativecommons.org/licenses/by/4.0/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