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Relationship Id="rId9" Type="http://schemas.openxmlformats.org/officeDocument/2006/relationships/image" Target="../media/image20.png"/><Relationship Id="rId10" Type="http://schemas.openxmlformats.org/officeDocument/2006/relationships/image" Target="../media/image21.png"/><Relationship Id="rId11" Type="http://schemas.openxmlformats.org/officeDocument/2006/relationships/image" Target="../media/image22.png"/><Relationship Id="rId12" Type="http://schemas.openxmlformats.org/officeDocument/2006/relationships/image" Target="../media/image23.png"/><Relationship Id="rId13" Type="http://schemas.openxmlformats.org/officeDocument/2006/relationships/image" Target="../media/image2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7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792000"/>
            <a:ext cx="6768000" cy="2016000"/>
          </a:xfrm>
          <a:prstGeom prst="roundRect">
            <a:avLst>
              <a:gd name="adj" fmla="val 18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12000" y="1080000"/>
            <a:ext cx="6336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Fredoka"/>
              </a:rPr>
              <a:t>Tarjetas de la comida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000" y="2160000"/>
            <a:ext cx="633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FFFFFF"/>
                </a:solidFill>
                <a:latin typeface="Fredoka"/>
              </a:rPr>
              <a:t>Vocabulario ilustrado para recortar</a:t>
            </a:r>
          </a:p>
        </p:txBody>
      </p:sp>
      <p:pic>
        <p:nvPicPr>
          <p:cNvPr id="5" name="Picture 4" descr="1f34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2000" y="3312000"/>
            <a:ext cx="972000" cy="972000"/>
          </a:xfrm>
          <a:prstGeom prst="rect">
            <a:avLst/>
          </a:prstGeom>
        </p:spPr>
      </p:pic>
      <p:pic>
        <p:nvPicPr>
          <p:cNvPr id="6" name="Picture 5" descr="1f34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0" y="3312000"/>
            <a:ext cx="972000" cy="972000"/>
          </a:xfrm>
          <a:prstGeom prst="rect">
            <a:avLst/>
          </a:prstGeom>
        </p:spPr>
      </p:pic>
      <p:pic>
        <p:nvPicPr>
          <p:cNvPr id="7" name="Picture 6" descr="1f34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8000" y="3312000"/>
            <a:ext cx="972000" cy="972000"/>
          </a:xfrm>
          <a:prstGeom prst="rect">
            <a:avLst/>
          </a:prstGeom>
        </p:spPr>
      </p:pic>
      <p:pic>
        <p:nvPicPr>
          <p:cNvPr id="8" name="Picture 7" descr="1f35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6000" y="3312000"/>
            <a:ext cx="972000" cy="972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36000" y="4752000"/>
            <a:ext cx="2160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2B2320"/>
                </a:solidFill>
                <a:latin typeface="Fredoka"/>
              </a:rPr>
              <a:t>Contenido: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6000" y="5076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30 tarjetas de vocabulario para recortar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6000" y="5364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Formato A4, 12 tarjetas por página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6000" y="5652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Edad orientativa: 3-8 años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0000" y="8640000"/>
            <a:ext cx="6120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50" b="0">
                <a:solidFill>
                  <a:srgbClr val="7A716C"/>
                </a:solidFill>
                <a:latin typeface="Patrick Hand"/>
              </a:rPr>
              <a:t>Imprime en A4 y recorta por las líneas de puntos. Recomendado: laminar para reutilizar.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432000"/>
            <a:ext cx="67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900" b="1">
                <a:solidFill>
                  <a:srgbClr val="15803D"/>
                </a:solidFill>
                <a:latin typeface="Fredoka"/>
              </a:rPr>
              <a:t>Guía para el maestro y la familia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100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15803D"/>
                </a:solidFill>
                <a:latin typeface="Fredoka"/>
              </a:rPr>
              <a:t>PARA QUIÉN 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260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Educación infantil y primer ciclo de primaria (3-8 años). Vocabulario cotidiano de alimentos.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000" y="205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15803D"/>
                </a:solidFill>
                <a:latin typeface="Fredoka"/>
              </a:rPr>
              <a:t>OBJETIVOS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6000" y="230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Ampliar el vocabulario de la comida en español.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6000" y="2556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Clasificar alimentos por tipo (fruta, verdura...).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6000" y="280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Fomentar hábitos saludables hablando de comida.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6000" y="334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15803D"/>
                </a:solidFill>
                <a:latin typeface="Fredoka"/>
              </a:rPr>
              <a:t>ACTIVIDADES CON PROGRESIÓN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6000" y="3600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15803D"/>
                </a:solidFill>
                <a:latin typeface="Fredoka"/>
              </a:rPr>
              <a:t>Nivel inicial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6000" y="3852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Nombra cada alimento con la tarjeta. Después muestra la palabra sola y adivina cuál 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6000" y="457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15803D"/>
                </a:solidFill>
                <a:latin typeface="Fredoka"/>
              </a:rPr>
              <a:t>Nivel medio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6000" y="4824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Clasifica las tarjetas: frutas / verduras / otros. O separa comida sana de caprichos y coméntalo.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6000" y="554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15803D"/>
                </a:solidFill>
                <a:latin typeface="Fredoka"/>
              </a:rPr>
              <a:t>Nivel avanzado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6000" y="5796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Monta la tienda o el restaurante de juguete: precios, pedidos y diálogos con las tarjetas como apoyo.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396000" y="9432000"/>
            <a:ext cx="6768000" cy="0"/>
          </a:xfrm>
          <a:prstGeom prst="line">
            <a:avLst/>
          </a:prstGeom>
          <a:ln w="9525">
            <a:solidFill>
              <a:srgbClr val="E8E2D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96000" y="9576000"/>
            <a:ext cx="6768000" cy="7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7A716C"/>
                </a:solidFill>
                <a:latin typeface="Patrick Hand"/>
              </a:rPr>
              <a:t>Imprime en A4, recorta y lamina. Combina con las tarjetas de animales para juegos de clasificación más ricos.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1f34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000" y="994500"/>
            <a:ext cx="936000" cy="93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8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manzana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700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34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000" y="994500"/>
            <a:ext cx="936000" cy="936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72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plátano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04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34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6000" y="994500"/>
            <a:ext cx="936000" cy="936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76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naranja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6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35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000" y="3487500"/>
            <a:ext cx="936000" cy="936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68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fresa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700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347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2000" y="3487500"/>
            <a:ext cx="936000" cy="936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772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las uvas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04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349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6000" y="3487500"/>
            <a:ext cx="936000" cy="936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076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sandía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96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351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8000" y="5980500"/>
            <a:ext cx="936000" cy="936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68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melocotón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700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34b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12000" y="5980500"/>
            <a:ext cx="936000" cy="936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772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limón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004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352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16000" y="5980500"/>
            <a:ext cx="936000" cy="936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5076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las cerezas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96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34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8000" y="8473500"/>
            <a:ext cx="936000" cy="936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68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piña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700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3" name="Picture 32" descr="1f350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12000" y="8473500"/>
            <a:ext cx="936000" cy="93600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2772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pera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004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6" name="Picture 35" descr="1f96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16000" y="8473500"/>
            <a:ext cx="936000" cy="936000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5076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mango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1f95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000" y="994500"/>
            <a:ext cx="936000" cy="93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8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kiwi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700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95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000" y="994500"/>
            <a:ext cx="936000" cy="936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72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zanahoria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04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34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6000" y="994500"/>
            <a:ext cx="936000" cy="936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76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tomate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6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95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000" y="3487500"/>
            <a:ext cx="936000" cy="936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68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patata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700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966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2000" y="3487500"/>
            <a:ext cx="936000" cy="936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772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brócoli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04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96c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6000" y="3487500"/>
            <a:ext cx="936000" cy="936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076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lechuga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96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ad1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8000" y="5980500"/>
            <a:ext cx="936000" cy="936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68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pimiento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700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9c0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12000" y="5980500"/>
            <a:ext cx="936000" cy="936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772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queso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004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35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16000" y="5980500"/>
            <a:ext cx="936000" cy="936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5076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pan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96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95a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8000" y="8473500"/>
            <a:ext cx="936000" cy="936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68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huevo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700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3" name="Picture 32" descr="1f95b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12000" y="8473500"/>
            <a:ext cx="936000" cy="93600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2772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leche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004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6" name="Picture 35" descr="1f36f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16000" y="8473500"/>
            <a:ext cx="936000" cy="936000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5076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miel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1f36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000" y="994500"/>
            <a:ext cx="936000" cy="93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8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galleta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700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37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000" y="994500"/>
            <a:ext cx="936000" cy="936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72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tarta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04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36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6000" y="994500"/>
            <a:ext cx="936000" cy="936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76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helado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6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35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000" y="3487500"/>
            <a:ext cx="936000" cy="936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68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arroz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700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35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2000" y="3487500"/>
            <a:ext cx="936000" cy="936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772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pasta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04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35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6000" y="3487500"/>
            <a:ext cx="936000" cy="936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076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pizza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