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Les emocions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Targetes i pòster per anomenar com ens sentim</a:t>
            </a:r>
          </a:p>
        </p:txBody>
      </p:sp>
      <p:pic>
        <p:nvPicPr>
          <p:cNvPr id="5" name="Picture 4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6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16 targetes d’emocions per retallar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Pòster “Com et sents avui?” amb totes les emocions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Edat orientativa: 3-8 anys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7C3AED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 infantil i primer cicle (3-8 anys). Educació emocional i tutoria.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Reconèixer i anomenar les emocions pròpies i alienes.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Donar eines per expressar com ens sentim.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Normalitzar que totes les emocions es poden parlar.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7C3AED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Nivell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Mostra una targeta i representa l'emoció amb la cara i el cos. Els infants l'endevinen.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Nivell mitjà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El pòster a l'assemblea: cada infant assenyala com se sent avui i, si vol, explica per què.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7C3AED"/>
                </a:solidFill>
                <a:latin typeface="Fredoka"/>
              </a:rPr>
              <a:t>Nivell avançat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Racó de la calma: quan un infant està alterat, tria la targeta de com se sent i la de com li agradaria sentir-se.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A4. Lamina les targetes; el pòster queda bé emmarcat o plastificat a la paret.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content / contenta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trist / trista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enfadat / enfadada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espantat / espantada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sorprès / sorpresa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avergonyit / avergonyida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cansat / cansada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2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emocionat / emocionada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2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nerviós / nerviosa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0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tranquil / tranquil·la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0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orgullós / orgullosa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gelós / gelosa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0" y="2097000"/>
            <a:ext cx="1224000" cy="12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frustrat / frustrada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6000" y="2097000"/>
            <a:ext cx="1224000" cy="12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4000" y="3393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agraït / agraïda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7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083000"/>
            <a:ext cx="1224000" cy="122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8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avorrit / avorrida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5490000"/>
            <a:ext cx="3312000" cy="4842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0" y="7083000"/>
            <a:ext cx="1224000" cy="122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24000" y="8379000"/>
            <a:ext cx="31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2B2320"/>
                </a:solidFill>
                <a:latin typeface="Fredoka"/>
              </a:rPr>
              <a:t>confós / confosa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7C3AED"/>
                </a:solidFill>
                <a:latin typeface="Fredoka"/>
              </a:rPr>
              <a:t>Com et sents avui?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6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00" y="1534500"/>
            <a:ext cx="612000" cy="61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2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content / contenta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24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6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00" y="1534500"/>
            <a:ext cx="612000" cy="61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60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trist / trista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52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6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000" y="1534500"/>
            <a:ext cx="612000" cy="61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88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enfadat / enfadada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80000" y="93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6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534500"/>
            <a:ext cx="612000" cy="61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16000" y="270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espantat / espantada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6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63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000" y="3919500"/>
            <a:ext cx="612000" cy="61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32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sorprès / sorpresa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24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63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000" y="3919500"/>
            <a:ext cx="612000" cy="61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60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avergonyit / avergonyida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52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63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38000" y="3919500"/>
            <a:ext cx="612000" cy="61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88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cansat / cansada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580000" y="332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92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6000" y="3919500"/>
            <a:ext cx="612000" cy="61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616000" y="509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emocionat / emocionada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96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62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000" y="6304500"/>
            <a:ext cx="612000" cy="61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2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nerviós / nerviosa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124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60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10000" y="6304500"/>
            <a:ext cx="612000" cy="61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160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tranquil / tranquil·la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52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60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8000" y="6304500"/>
            <a:ext cx="612000" cy="61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888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orgullós / orgullosa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580000" y="5706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61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000" y="6304500"/>
            <a:ext cx="612000" cy="61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16000" y="7479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gelós / gelosa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96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62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2000" y="8689500"/>
            <a:ext cx="612000" cy="61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32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frustrat / frustrada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124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7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0000" y="8689500"/>
            <a:ext cx="612000" cy="61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160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agraït / agraïda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852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7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38000" y="8689500"/>
            <a:ext cx="612000" cy="61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888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avorrit / avorrida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580000" y="8091000"/>
            <a:ext cx="1584000" cy="2241000"/>
          </a:xfrm>
          <a:prstGeom prst="roundRect">
            <a:avLst>
              <a:gd name="adj" fmla="val 10000"/>
            </a:avLst>
          </a:prstGeom>
          <a:solidFill>
            <a:srgbClr val="FAF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61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66000" y="8689500"/>
            <a:ext cx="612000" cy="61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5616000" y="9864000"/>
            <a:ext cx="1512000" cy="39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80" b="1">
                <a:solidFill>
                  <a:srgbClr val="4C4441"/>
                </a:solidFill>
                <a:latin typeface="Fredoka"/>
              </a:rPr>
              <a:t>confós / confosa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