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Les normes de la classe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Vuit pòsters positius per a l’aula</a:t>
            </a:r>
          </a:p>
        </p:txBody>
      </p:sp>
      <p:pic>
        <p:nvPicPr>
          <p:cNvPr id="5" name="Picture 4" descr="1f64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00" y="3312000"/>
            <a:ext cx="972000" cy="972000"/>
          </a:xfrm>
          <a:prstGeom prst="rect">
            <a:avLst/>
          </a:prstGeom>
        </p:spPr>
      </p:pic>
      <p:pic>
        <p:nvPicPr>
          <p:cNvPr id="6" name="Picture 5" descr="1f44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0" y="3312000"/>
            <a:ext cx="972000" cy="972000"/>
          </a:xfrm>
          <a:prstGeom prst="rect">
            <a:avLst/>
          </a:prstGeom>
        </p:spPr>
      </p:pic>
      <p:pic>
        <p:nvPicPr>
          <p:cNvPr id="7" name="Picture 6" descr="1f91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000" y="3312000"/>
            <a:ext cx="972000" cy="972000"/>
          </a:xfrm>
          <a:prstGeom prst="rect">
            <a:avLst/>
          </a:prstGeom>
        </p:spPr>
      </p:pic>
      <p:pic>
        <p:nvPicPr>
          <p:cNvPr id="8" name="Picture 7" descr="1f92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00" y="3312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Contingut: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8 pòsters A4 a tot color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Frases en positiu i en primera persona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Edat orientativa: 3-10 anys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Imprimeix en A4 i retalla per les línies de punts. Recomanat: laminar per reutilitzar.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0F766E"/>
                </a:solidFill>
                <a:latin typeface="Fredoka"/>
              </a:rPr>
              <a:t>Guia per al mestre i la família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0F766E"/>
                </a:solidFill>
                <a:latin typeface="Fredoka"/>
              </a:rPr>
              <a:t>PER A QUI ÉS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Educació infantil i primària (3-10 anys). Inici de curs i convivència.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0F766E"/>
                </a:solidFill>
                <a:latin typeface="Fredoka"/>
              </a:rPr>
              <a:t>OBJECTIUS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Acordar normes clares i positives des del primer dia.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Que l'alumnat digui les normes en primera persona.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Tenir un recordatori visual permanent a l'aula.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0F766E"/>
                </a:solidFill>
                <a:latin typeface="Fredoka"/>
              </a:rPr>
              <a:t>ACTIVITATS AMB PROGRESSIÓ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F766E"/>
                </a:solidFill>
                <a:latin typeface="Fredoka"/>
              </a:rPr>
              <a:t>Inici de curs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Presenta un pòster cada dia de la primera setmana. Comenta'l, representa'l i penja'l.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F766E"/>
                </a:solidFill>
                <a:latin typeface="Fredoka"/>
              </a:rPr>
              <a:t>Consolidació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Llegeix les normes junts cada matí una temporada. Assenyala el pòster quan algú la compleix bé.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0F766E"/>
                </a:solidFill>
                <a:latin typeface="Fredoka"/>
              </a:rPr>
              <a:t>Manteniment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Quan sorgeixi un conflicte, torna al pòster corresponent i conversa a partir de la frase.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Imprimeix en A4 i plastifica. Penja'ls a l'alçada dels infants, no a la de l'adult.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660000" y="432000"/>
            <a:ext cx="468000" cy="4680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Fredoka"/>
              </a:rPr>
              <a:t>1</a:t>
            </a:r>
          </a:p>
        </p:txBody>
      </p:sp>
      <p:pic>
        <p:nvPicPr>
          <p:cNvPr id="3" name="Picture 2" descr="1f64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000" y="2808000"/>
            <a:ext cx="1872000" cy="18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4000" y="5400000"/>
            <a:ext cx="6552000" cy="21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F766E"/>
                </a:solidFill>
                <a:latin typeface="Fredoka"/>
              </a:rPr>
              <a:t>Aixeco la mà per parlar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660000" y="432000"/>
            <a:ext cx="468000" cy="4680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Fredoka"/>
              </a:rPr>
              <a:t>2</a:t>
            </a:r>
          </a:p>
        </p:txBody>
      </p:sp>
      <p:pic>
        <p:nvPicPr>
          <p:cNvPr id="3" name="Picture 2" descr="1f44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000" y="2808000"/>
            <a:ext cx="1872000" cy="18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4000" y="5400000"/>
            <a:ext cx="6552000" cy="21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F766E"/>
                </a:solidFill>
                <a:latin typeface="Fredoka"/>
              </a:rPr>
              <a:t>Escolto qui parla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660000" y="432000"/>
            <a:ext cx="468000" cy="4680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Fredoka"/>
              </a:rPr>
              <a:t>3</a:t>
            </a:r>
          </a:p>
        </p:txBody>
      </p:sp>
      <p:pic>
        <p:nvPicPr>
          <p:cNvPr id="3" name="Picture 2" descr="1f91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000" y="2808000"/>
            <a:ext cx="1872000" cy="18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4000" y="5400000"/>
            <a:ext cx="6552000" cy="21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F766E"/>
                </a:solidFill>
                <a:latin typeface="Fredoka"/>
              </a:rPr>
              <a:t>Comparteixo el material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660000" y="432000"/>
            <a:ext cx="468000" cy="4680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Fredoka"/>
              </a:rPr>
              <a:t>4</a:t>
            </a:r>
          </a:p>
        </p:txBody>
      </p:sp>
      <p:pic>
        <p:nvPicPr>
          <p:cNvPr id="3" name="Picture 2" descr="27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000" y="2808000"/>
            <a:ext cx="1872000" cy="18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4000" y="5400000"/>
            <a:ext cx="6552000" cy="21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F766E"/>
                </a:solidFill>
                <a:latin typeface="Fredoka"/>
              </a:rPr>
              <a:t>Respecto els companys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660000" y="432000"/>
            <a:ext cx="468000" cy="4680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Fredoka"/>
              </a:rPr>
              <a:t>5</a:t>
            </a:r>
          </a:p>
        </p:txBody>
      </p:sp>
      <p:pic>
        <p:nvPicPr>
          <p:cNvPr id="3" name="Picture 2" descr="1f92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000" y="2808000"/>
            <a:ext cx="1872000" cy="18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4000" y="5400000"/>
            <a:ext cx="6552000" cy="21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F766E"/>
                </a:solidFill>
                <a:latin typeface="Fredoka"/>
              </a:rPr>
              <a:t>Parlo suaument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660000" y="432000"/>
            <a:ext cx="468000" cy="4680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Fredoka"/>
              </a:rPr>
              <a:t>6</a:t>
            </a:r>
          </a:p>
        </p:txBody>
      </p:sp>
      <p:pic>
        <p:nvPicPr>
          <p:cNvPr id="3" name="Picture 2" descr="1f9f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000" y="2808000"/>
            <a:ext cx="1872000" cy="18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4000" y="5400000"/>
            <a:ext cx="6552000" cy="21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F766E"/>
                </a:solidFill>
                <a:latin typeface="Fredoka"/>
              </a:rPr>
              <a:t>Mantinc la classe neta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660000" y="432000"/>
            <a:ext cx="468000" cy="4680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Fredoka"/>
              </a:rPr>
              <a:t>7</a:t>
            </a:r>
          </a:p>
        </p:txBody>
      </p:sp>
      <p:pic>
        <p:nvPicPr>
          <p:cNvPr id="3" name="Picture 2" descr="1f6b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000" y="2808000"/>
            <a:ext cx="1872000" cy="18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4000" y="5400000"/>
            <a:ext cx="6552000" cy="21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F766E"/>
                </a:solidFill>
                <a:latin typeface="Fredoka"/>
              </a:rPr>
              <a:t>Camino, no corro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660000" y="432000"/>
            <a:ext cx="468000" cy="4680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Fredoka"/>
              </a:rPr>
              <a:t>8</a:t>
            </a:r>
          </a:p>
        </p:txBody>
      </p:sp>
      <p:pic>
        <p:nvPicPr>
          <p:cNvPr id="3" name="Picture 2" descr="1f9f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000" y="2808000"/>
            <a:ext cx="1872000" cy="187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4000" y="5400000"/>
            <a:ext cx="6552000" cy="21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000" b="1">
                <a:solidFill>
                  <a:srgbClr val="0F766E"/>
                </a:solidFill>
                <a:latin typeface="Fredoka"/>
              </a:rPr>
              <a:t>Cuido les coses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