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7560000" cy="10692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792000"/>
            <a:ext cx="6768000" cy="2016000"/>
          </a:xfrm>
          <a:prstGeom prst="roundRect">
            <a:avLst>
              <a:gd name="adj" fmla="val 18000"/>
            </a:avLst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12000" y="1080000"/>
            <a:ext cx="6336000" cy="108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3400" b="1">
                <a:solidFill>
                  <a:srgbClr val="FFFFFF"/>
                </a:solidFill>
                <a:latin typeface="Fredoka"/>
              </a:rPr>
              <a:t>Las normas de la clase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000" y="2160000"/>
            <a:ext cx="633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00" b="0">
                <a:solidFill>
                  <a:srgbClr val="FFFFFF"/>
                </a:solidFill>
                <a:latin typeface="Fredoka"/>
              </a:rPr>
              <a:t>Ocho pósters positivos para el aula</a:t>
            </a:r>
          </a:p>
        </p:txBody>
      </p:sp>
      <p:pic>
        <p:nvPicPr>
          <p:cNvPr id="5" name="Picture 4" descr="1f64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2000" y="3312000"/>
            <a:ext cx="972000" cy="972000"/>
          </a:xfrm>
          <a:prstGeom prst="rect">
            <a:avLst/>
          </a:prstGeom>
        </p:spPr>
      </p:pic>
      <p:pic>
        <p:nvPicPr>
          <p:cNvPr id="6" name="Picture 5" descr="1f44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0" y="3312000"/>
            <a:ext cx="972000" cy="972000"/>
          </a:xfrm>
          <a:prstGeom prst="rect">
            <a:avLst/>
          </a:prstGeom>
        </p:spPr>
      </p:pic>
      <p:pic>
        <p:nvPicPr>
          <p:cNvPr id="7" name="Picture 6" descr="1f91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8000" y="3312000"/>
            <a:ext cx="972000" cy="972000"/>
          </a:xfrm>
          <a:prstGeom prst="rect">
            <a:avLst/>
          </a:prstGeom>
        </p:spPr>
      </p:pic>
      <p:pic>
        <p:nvPicPr>
          <p:cNvPr id="8" name="Picture 7" descr="1f92b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6000" y="3312000"/>
            <a:ext cx="972000" cy="972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36000" y="4752000"/>
            <a:ext cx="2160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>
                <a:solidFill>
                  <a:srgbClr val="2B2320"/>
                </a:solidFill>
                <a:latin typeface="Fredoka"/>
              </a:rPr>
              <a:t>Contenido: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36000" y="5076000"/>
            <a:ext cx="5688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>
                <a:solidFill>
                  <a:srgbClr val="2B2320"/>
                </a:solidFill>
                <a:latin typeface="Fredoka"/>
              </a:rPr>
              <a:t>· 8 pósters A4 a todo color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6000" y="5364000"/>
            <a:ext cx="5688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>
                <a:solidFill>
                  <a:srgbClr val="2B2320"/>
                </a:solidFill>
                <a:latin typeface="Fredoka"/>
              </a:rPr>
              <a:t>· Frases en positivo y en primera persona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36000" y="5652000"/>
            <a:ext cx="5688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>
                <a:solidFill>
                  <a:srgbClr val="2B2320"/>
                </a:solidFill>
                <a:latin typeface="Fredoka"/>
              </a:rPr>
              <a:t>· Edad orientativa: 3-10 años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20000" y="8640000"/>
            <a:ext cx="6120000" cy="108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250" b="0">
                <a:solidFill>
                  <a:srgbClr val="7A716C"/>
                </a:solidFill>
                <a:latin typeface="Patrick Hand"/>
              </a:rPr>
              <a:t>Imprime en A4 y recorta por las líneas de puntos. Recomendado: laminar para reutilizar.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Ilustraciones: Twemoji (github.com/jdecked/twemoji) · Licencia CC BY 4.0: creativecommons.org/licenses/by/4.0/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96000" y="432000"/>
            <a:ext cx="6768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900" b="1">
                <a:solidFill>
                  <a:srgbClr val="0F766E"/>
                </a:solidFill>
                <a:latin typeface="Fredoka"/>
              </a:rPr>
              <a:t>Guía para el maestro y la familia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96000" y="1008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>
                <a:solidFill>
                  <a:srgbClr val="0F766E"/>
                </a:solidFill>
                <a:latin typeface="Fredoka"/>
              </a:rPr>
              <a:t>PARA QUIÉN 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6000" y="1260000"/>
            <a:ext cx="6768000" cy="50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Educación infantil y primaria (3-10 años). Inicio de curso y convivencia.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96000" y="2052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>
                <a:solidFill>
                  <a:srgbClr val="0F766E"/>
                </a:solidFill>
                <a:latin typeface="Fredoka"/>
              </a:rPr>
              <a:t>OBJETIVOS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6000" y="2304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· Acordar normas claras y positivas desde el primer día.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6000" y="2556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· Que el alumnado diga las normas en primera persona.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6000" y="2808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· Tener un recordatorio visual permanente en el aula.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6000" y="3348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>
                <a:solidFill>
                  <a:srgbClr val="0F766E"/>
                </a:solidFill>
                <a:latin typeface="Fredoka"/>
              </a:rPr>
              <a:t>ACTIVIDADES CON PROGRESIÓN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6000" y="3600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>
                <a:solidFill>
                  <a:srgbClr val="0F766E"/>
                </a:solidFill>
                <a:latin typeface="Fredoka"/>
              </a:rPr>
              <a:t>Inicio de curso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96000" y="3852000"/>
            <a:ext cx="6768000" cy="50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Presenta un póster cada día de la primera semana. Coméntalo, represéntalo y cuélgalo.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6000" y="4572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>
                <a:solidFill>
                  <a:srgbClr val="0F766E"/>
                </a:solidFill>
                <a:latin typeface="Fredoka"/>
              </a:rPr>
              <a:t>Consolidación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96000" y="4824000"/>
            <a:ext cx="6768000" cy="50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Lee las normas juntos cada mañana una temporada. Señala el póster cuando alguien la cumple bien.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96000" y="5544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>
                <a:solidFill>
                  <a:srgbClr val="0F766E"/>
                </a:solidFill>
                <a:latin typeface="Fredoka"/>
              </a:rPr>
              <a:t>Mantenimiento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96000" y="5796000"/>
            <a:ext cx="6768000" cy="50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Cuando surja un conflicto, vuelve al póster correspondiente y conversa a partir de la frase.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396000" y="9432000"/>
            <a:ext cx="6768000" cy="0"/>
          </a:xfrm>
          <a:prstGeom prst="line">
            <a:avLst/>
          </a:prstGeom>
          <a:ln w="9525">
            <a:solidFill>
              <a:srgbClr val="E8E2D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96000" y="9576000"/>
            <a:ext cx="6768000" cy="7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7A716C"/>
                </a:solidFill>
                <a:latin typeface="Patrick Hand"/>
              </a:rPr>
              <a:t>Imprime en A4 y plastifica. Cuélgalos a la altura de los niños, no a la del adulto.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Ilustraciones: Twemoji (github.com/jdecked/twemoji) · Licencia CC BY 4.0: creativecommons.org/licenses/by/4.0/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6660000" y="432000"/>
            <a:ext cx="468000" cy="4680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Fredoka"/>
              </a:rPr>
              <a:t>1</a:t>
            </a:r>
          </a:p>
        </p:txBody>
      </p:sp>
      <p:pic>
        <p:nvPicPr>
          <p:cNvPr id="3" name="Picture 2" descr="1f64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4000" y="2808000"/>
            <a:ext cx="1872000" cy="1872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04000" y="5400000"/>
            <a:ext cx="6552000" cy="21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3000" b="1">
                <a:solidFill>
                  <a:srgbClr val="0F766E"/>
                </a:solidFill>
                <a:latin typeface="Fredoka"/>
              </a:rPr>
              <a:t>Levanto la mano para hablar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Ilustraciones: Twemoji (github.com/jdecked/twemoji) · Licencia CC BY 4.0: creativecommons.org/licenses/by/4.0/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6660000" y="432000"/>
            <a:ext cx="468000" cy="4680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Fredoka"/>
              </a:rPr>
              <a:t>2</a:t>
            </a:r>
          </a:p>
        </p:txBody>
      </p:sp>
      <p:pic>
        <p:nvPicPr>
          <p:cNvPr id="3" name="Picture 2" descr="1f44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4000" y="2808000"/>
            <a:ext cx="1872000" cy="1872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04000" y="5400000"/>
            <a:ext cx="6552000" cy="21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3000" b="1">
                <a:solidFill>
                  <a:srgbClr val="0F766E"/>
                </a:solidFill>
                <a:latin typeface="Fredoka"/>
              </a:rPr>
              <a:t>Escucho a quien habla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Ilustraciones: Twemoji (github.com/jdecked/twemoji) · Licencia CC BY 4.0: creativecommons.org/licenses/by/4.0/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6660000" y="432000"/>
            <a:ext cx="468000" cy="4680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Fredoka"/>
              </a:rPr>
              <a:t>3</a:t>
            </a:r>
          </a:p>
        </p:txBody>
      </p:sp>
      <p:pic>
        <p:nvPicPr>
          <p:cNvPr id="3" name="Picture 2" descr="1f91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4000" y="2808000"/>
            <a:ext cx="1872000" cy="1872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04000" y="5400000"/>
            <a:ext cx="6552000" cy="21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3000" b="1">
                <a:solidFill>
                  <a:srgbClr val="0F766E"/>
                </a:solidFill>
                <a:latin typeface="Fredoka"/>
              </a:rPr>
              <a:t>Comparto el material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Ilustraciones: Twemoji (github.com/jdecked/twemoji) · Licencia CC BY 4.0: creativecommons.org/licenses/by/4.0/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6660000" y="432000"/>
            <a:ext cx="468000" cy="4680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Fredoka"/>
              </a:rPr>
              <a:t>4</a:t>
            </a:r>
          </a:p>
        </p:txBody>
      </p:sp>
      <p:pic>
        <p:nvPicPr>
          <p:cNvPr id="3" name="Picture 2" descr="276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4000" y="2808000"/>
            <a:ext cx="1872000" cy="1872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04000" y="5400000"/>
            <a:ext cx="6552000" cy="21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3000" b="1">
                <a:solidFill>
                  <a:srgbClr val="0F766E"/>
                </a:solidFill>
                <a:latin typeface="Fredoka"/>
              </a:rPr>
              <a:t>Respeto a los compañeros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Ilustraciones: Twemoji (github.com/jdecked/twemoji) · Licencia CC BY 4.0: creativecommons.org/licenses/by/4.0/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6660000" y="432000"/>
            <a:ext cx="468000" cy="4680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Fredoka"/>
              </a:rPr>
              <a:t>5</a:t>
            </a:r>
          </a:p>
        </p:txBody>
      </p:sp>
      <p:pic>
        <p:nvPicPr>
          <p:cNvPr id="3" name="Picture 2" descr="1f92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4000" y="2808000"/>
            <a:ext cx="1872000" cy="1872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04000" y="5400000"/>
            <a:ext cx="6552000" cy="21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3000" b="1">
                <a:solidFill>
                  <a:srgbClr val="0F766E"/>
                </a:solidFill>
                <a:latin typeface="Fredoka"/>
              </a:rPr>
              <a:t>Hablo bajito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Ilustraciones: Twemoji (github.com/jdecked/twemoji) · Licencia CC BY 4.0: creativecommons.org/licenses/by/4.0/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6660000" y="432000"/>
            <a:ext cx="468000" cy="4680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Fredoka"/>
              </a:rPr>
              <a:t>6</a:t>
            </a:r>
          </a:p>
        </p:txBody>
      </p:sp>
      <p:pic>
        <p:nvPicPr>
          <p:cNvPr id="3" name="Picture 2" descr="1f9f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4000" y="2808000"/>
            <a:ext cx="1872000" cy="1872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04000" y="5400000"/>
            <a:ext cx="6552000" cy="21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3000" b="1">
                <a:solidFill>
                  <a:srgbClr val="0F766E"/>
                </a:solidFill>
                <a:latin typeface="Fredoka"/>
              </a:rPr>
              <a:t>Mantengo la clase limpia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Ilustraciones: Twemoji (github.com/jdecked/twemoji) · Licencia CC BY 4.0: creativecommons.org/licenses/by/4.0/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6660000" y="432000"/>
            <a:ext cx="468000" cy="4680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Fredoka"/>
              </a:rPr>
              <a:t>7</a:t>
            </a:r>
          </a:p>
        </p:txBody>
      </p:sp>
      <p:pic>
        <p:nvPicPr>
          <p:cNvPr id="3" name="Picture 2" descr="1f6b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4000" y="2808000"/>
            <a:ext cx="1872000" cy="1872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04000" y="5400000"/>
            <a:ext cx="6552000" cy="21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3000" b="1">
                <a:solidFill>
                  <a:srgbClr val="0F766E"/>
                </a:solidFill>
                <a:latin typeface="Fredoka"/>
              </a:rPr>
              <a:t>Camino, no corro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Ilustraciones: Twemoji (github.com/jdecked/twemoji) · Licencia CC BY 4.0: creativecommons.org/licenses/by/4.0/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6660000" y="432000"/>
            <a:ext cx="468000" cy="4680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Fredoka"/>
              </a:rPr>
              <a:t>8</a:t>
            </a:r>
          </a:p>
        </p:txBody>
      </p:sp>
      <p:pic>
        <p:nvPicPr>
          <p:cNvPr id="3" name="Picture 2" descr="1f9f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4000" y="2808000"/>
            <a:ext cx="1872000" cy="1872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04000" y="5400000"/>
            <a:ext cx="6552000" cy="21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3000" b="1">
                <a:solidFill>
                  <a:srgbClr val="0F766E"/>
                </a:solidFill>
                <a:latin typeface="Fredoka"/>
              </a:rPr>
              <a:t>Cuido las cosas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Ilustraciones: Twemoji (github.com/jdecked/twemoji) · Licencia CC BY 4.0: creativecommons.org/licenses/by/4.0/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