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Times tables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Posters for the classroom and practice sheets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10 A4 posters, one per 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10 practice sheets with answers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Suggested age: 7-10 years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B91C1C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B91C1C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Mid-primary (ages 7-10), or review for older children. Wall posters and self-checking sheets.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B91C1C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Memorise the 1 to 10 times tables.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Practise with shuffled facts, not only in order.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Self-check without waiting for the teacher.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B91C1C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B91C1C"/>
                </a:solidFill>
                <a:latin typeface="Fredoka"/>
              </a:rPr>
              <a:t>Starter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Hang the table of the week. Read it aloud every day, up and down.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B91C1C"/>
                </a:solidFill>
                <a:latin typeface="Fredoka"/>
              </a:rPr>
              <a:t>Intermediate 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Do the matching practice sheet. Flip the paper and mark it with the upside-down answers.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B91C1C"/>
                </a:solidFill>
                <a:latin typeface="Fredoka"/>
              </a:rPr>
              <a:t>Advanced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Beat the clock: finish the sheet in two minutes. Or dictate facts to a classmate and mark theirs.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A4. The sheets can be laminated and used with a whiteboard marker to repeat.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1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1  =  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2  =  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3  =  3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4  =  4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5  =  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6  =  6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7  =  7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8  =  8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9  =  9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 × 10  =  10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2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1  =  2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2  =  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3  =  6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4  =  8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5  =  10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6  =  12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7  =  14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8  =  16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9  =  18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2 × 10  =  20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3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1  =  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2  =  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3  =  9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4  =  12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5  =  15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6  =  18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7  =  21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8  =  24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9  =  27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3 × 10  =  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4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1  =  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2  =  8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3  =  12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4  =  16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5  =  20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6  =  24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7  =  28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8  =  32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9  =  36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4 × 10  =  40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5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1  =  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2  =  10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3  =  15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4  =  20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5  =  25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6  =  30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7  =  35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8  =  40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9  =  45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5 × 10  =  50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6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1  =  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2  =  12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3  =  18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4  =  24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5  =  30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6  =  36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7  =  42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8  =  48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9  =  54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6 × 10  =  60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7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1  =  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2  =  14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3  =  21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4  =  28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5  =  35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6  =  42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7  =  49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8  =  56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9  =  63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7 × 10  =  70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8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1  =  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2  =  16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3  =  24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4  =  32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5  =  40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6  =  48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7  =  56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8  =  64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9  =  72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8 × 10  =  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9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1  =  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2  =  18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3  =  27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4  =  36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5  =  45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6  =  54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7  =  63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8  =  72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9  =  81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9 × 10  =  90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792000"/>
          </a:xfrm>
          <a:prstGeom prst="roundRect">
            <a:avLst>
              <a:gd name="adj" fmla="val 25000"/>
            </a:avLst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96000" y="504000"/>
            <a:ext cx="6768000" cy="79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Fredoka"/>
              </a:rPr>
              <a:t>The 10 times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1  =  10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6000" y="239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6000" y="239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2  =  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6000" y="327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327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3  =  30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6000" y="415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96000" y="415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4  =  40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96000" y="504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504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5  =  50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96000" y="5922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96000" y="5922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6  =  60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6000" y="6804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6804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7  =  70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6000" y="7686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96000" y="7686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8  =  80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96000" y="8568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8568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9  =  90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000" y="9450000"/>
            <a:ext cx="6768000" cy="0"/>
          </a:xfrm>
          <a:prstGeom prst="line">
            <a:avLst/>
          </a:prstGeom>
          <a:ln w="6350">
            <a:solidFill>
              <a:srgbClr val="EFE9E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6000" y="9450000"/>
            <a:ext cx="6768000" cy="88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50" b="1">
                <a:solidFill>
                  <a:srgbClr val="2B2320"/>
                </a:solidFill>
                <a:latin typeface="Fredoka"/>
              </a:rPr>
              <a:t>10 × 10  =  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1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8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12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4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11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9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5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10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1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7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3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 × 6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2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8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5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3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6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12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10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11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7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2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1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4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2 × 9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3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11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3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6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9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7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5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4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2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10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3 × 1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4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6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4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12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10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11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7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5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3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4 × 9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5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9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3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7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5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6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4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11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10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5 × 2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6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2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3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10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5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4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6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7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9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11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6 × 8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7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10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9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7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11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6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12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8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5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2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4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7 × 3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8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10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5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11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8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4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12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6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3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7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9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8 × 2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9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2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3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8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7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4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5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11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6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10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9 × 9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Practise the 10 times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900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Write the result of each operation.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9 =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18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2000" y="172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10 =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54600" y="201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6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7 =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18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2000" y="2304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3 =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754600" y="2592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6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4 =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18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032000" y="2880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11 =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754600" y="3168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96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6 =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118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32000" y="3456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12 =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754600" y="3744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96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1 =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118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2000" y="4032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2 =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754600" y="4320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96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8 =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118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32000" y="4608000"/>
            <a:ext cx="17226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000" b="0">
                <a:solidFill>
                  <a:srgbClr val="2B2320"/>
                </a:solidFill>
                <a:latin typeface="Fredoka"/>
              </a:rPr>
              <a:t>10 × 5 =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754600" y="4896000"/>
            <a:ext cx="1252800" cy="0"/>
          </a:xfrm>
          <a:prstGeom prst="line">
            <a:avLst/>
          </a:prstGeom>
          <a:ln w="16510">
            <a:solidFill>
              <a:srgbClr val="8B817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Answers (tables 1-5)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82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For marking the practice sheets.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2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1 times table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 = 1</a:t>
            </a:r>
          </a:p>
        </p:txBody>
      </p:sp>
      <p:sp>
        <p:nvSpPr>
          <p:cNvPr id="7" name="Rectangle 6"/>
          <p:cNvSpPr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2 = 2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3 = 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4 = 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5 = 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6 = 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7 = 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8 = 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9 = 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10 = 10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11 = 11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 × 12 = 12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6000" y="273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2 times table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 = 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2 = 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3 = 6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4 = 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5 = 10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6 = 12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7 = 14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8 = 16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9 = 18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10 = 20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11 = 22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2 × 12 = 24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6000" y="42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3 times table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 = 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2 = 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3 = 9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4 = 12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5 = 15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6 = 18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7 = 21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8 = 24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9 = 27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10 = 30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11 = 33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3 × 12 = 36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96000" y="576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4 times table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 = 4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2 = 8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3 = 12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4 = 16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5 = 20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6 = 24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7 = 28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8 = 32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9 = 36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10 = 40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11 = 44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4 × 12 = 48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000" y="72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5 times table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 = 5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2 = 10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3 = 15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4 = 20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5 = 25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6 = 30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7 = 35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8 = 40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9 = 45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10 = 50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11 = 55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5 × 12 = 60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B91C1C"/>
                </a:solidFill>
                <a:latin typeface="Fredoka"/>
              </a:rPr>
              <a:t>Answers (tables 6-10)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82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7A716C"/>
                </a:solidFill>
                <a:latin typeface="Patrick Hand"/>
              </a:rPr>
              <a:t>For marking the practice sheets.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2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6 times table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96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 = 6</a:t>
            </a:r>
          </a:p>
        </p:txBody>
      </p:sp>
      <p:sp>
        <p:nvSpPr>
          <p:cNvPr id="7" name="Rectangle 6"/>
          <p:cNvSpPr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88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2 = 12</a:t>
            </a:r>
          </a:p>
        </p:txBody>
      </p:sp>
      <p:sp>
        <p:nvSpPr>
          <p:cNvPr id="9" name="Rectangle 8"/>
          <p:cNvSpPr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80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3 = 18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72000" y="151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4 = 24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96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5 = 30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88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6 = 36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80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7 = 42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72000" y="18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8 = 48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6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9 = 54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8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10 = 60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80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11 = 66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72000" y="21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6 × 12 = 72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6000" y="273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7 times table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96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 = 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088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2 = 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780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3 = 21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72000" y="302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4 = 28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96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5 = 35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088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6 = 42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780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7 = 49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72000" y="33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8 = 56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96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9 = 63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088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10 = 70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80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11 = 77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472000" y="36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7 × 12 = 84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6000" y="42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8 times table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96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 = 8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088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2 = 16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80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3 = 24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472000" y="453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4 = 32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96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5 = 40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088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6 = 48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780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7 = 56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5472000" y="48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8 = 64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96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9 = 72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2088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10 = 80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780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11 = 88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472000" y="51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8 × 12 = 96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96000" y="576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9 times table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96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 = 9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088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2 = 18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780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3 = 27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472000" y="604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4 = 36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96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5 = 45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2088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6 = 54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780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7 = 63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472000" y="6372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8 = 72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96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9 = 81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2088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10 = 90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3780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11 = 99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5472000" y="6696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9 × 12 = 108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96000" y="72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50" b="1">
                <a:solidFill>
                  <a:srgbClr val="B91C1C"/>
                </a:solidFill>
                <a:latin typeface="Fredoka"/>
              </a:rPr>
              <a:t>The 10 times table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396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 = 10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2088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2 = 20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3780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3 = 30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472000" y="7560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4 = 40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396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5 = 50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2088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6 = 60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3780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7 = 70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5472000" y="7884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8 = 80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396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9 = 90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088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10 = 100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3780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11 = 110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  <a:ln w="6350">
            <a:solidFill>
              <a:srgbClr val="ECE6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5472000" y="8208000"/>
            <a:ext cx="1692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50" b="0">
                <a:solidFill>
                  <a:srgbClr val="3D3532"/>
                </a:solidFill>
                <a:latin typeface="Fredoka"/>
              </a:rPr>
              <a:t>10 × 12 = 120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