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Las tablas de multiplicar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Pósters para el aula y fichas de práctica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Contenido: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10 pósters A4, uno por tabla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10 fichas de práctica con soluciones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Edad orientativa: 7-10 años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Imprime en A4 y recorta por las líneas de puntos. Recomendado: laminar para reutilizar.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B91C1C"/>
                </a:solidFill>
                <a:latin typeface="Fredoka"/>
              </a:rPr>
              <a:t>Guía para el maestro y la familia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B91C1C"/>
                </a:solidFill>
                <a:latin typeface="Fredoka"/>
              </a:rPr>
              <a:t>PARA QUIÉN 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2º y 3º de primaria (7-10 años), o repaso en 4º. Pósters para la pared y fichas de autocorrección.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B91C1C"/>
                </a:solidFill>
                <a:latin typeface="Fredoka"/>
              </a:rPr>
              <a:t>OBJETIVOS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Memorizar las tablas de multiplicar del 1 al 10.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Practicar con operaciones desordenadas, no solo de memoria.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Autocorregirse sin esperar a la maestra.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B91C1C"/>
                </a:solidFill>
                <a:latin typeface="Fredoka"/>
              </a:rPr>
              <a:t>ACTIVIDADES CON PROGRESIÓN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B91C1C"/>
                </a:solidFill>
                <a:latin typeface="Fredoka"/>
              </a:rPr>
              <a:t>Nivel inicial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Cuelga la tabla que toque esa semana. Léela en voz alta cada día de arriba abajo.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B91C1C"/>
                </a:solidFill>
                <a:latin typeface="Fredoka"/>
              </a:rPr>
              <a:t>Nivel medio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Haz la ficha de la tabla correspondiente. Gira el papel y corrige con las soluciones al revés.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B91C1C"/>
                </a:solidFill>
                <a:latin typeface="Fredoka"/>
              </a:rPr>
              <a:t>Nivel avanzado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Contrarreloj: completa la ficha en dos minutos. O dicta operaciones a un compañero y corrígelo tú.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Imprime en A4. Las fichas se pueden plastificar y escribir con rotulador de pizarra para repetirlas.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La tabla del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1  =  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2  =  2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3  =  3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4  =  4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5  =  5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6  =  6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7  =  7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8  =  8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9  =  9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10  =  10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La tabla del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1  =  2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2  =  4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3  =  6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4  =  8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5  =  10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6  =  12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7  =  14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8  =  16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9  =  18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10  =  20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La tabla del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1  =  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2  =  6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3  =  9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4  =  12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5  =  15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6  =  18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7  =  21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8  =  24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9  =  27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10  =  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La tabla del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1  =  4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2  =  8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3  =  12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4  =  16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5  =  20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6  =  24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7  =  28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8  =  32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9  =  36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10  =  40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La tabla del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1  =  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2  =  10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3  =  15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4  =  20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5  =  25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6  =  30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7  =  35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8  =  40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9  =  45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10  =  50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La tabla del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1  =  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2  =  12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3  =  18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4  =  24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5  =  30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6  =  36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7  =  42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8  =  48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9  =  54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10  =  60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La tabla del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1  =  7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2  =  14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3  =  21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4  =  28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5  =  35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6  =  42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7  =  49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8  =  56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9  =  63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10  =  70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La tabla del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1  =  8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2  =  16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3  =  24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4  =  32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5  =  40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6  =  48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7  =  56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8  =  64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9  =  72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10  =  80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La tabla del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1  =  9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2  =  18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3  =  27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4  =  36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5  =  45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6  =  54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7  =  63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8  =  72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9  =  81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10  =  90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La tabla del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1  =  10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2  =  20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3  =  30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4  =  40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5  =  50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6  =  60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7  =  70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8  =  80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9  =  90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10  =  100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Practica la tabla del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Escribe el resultado de cada operación.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8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12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4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11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9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5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10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2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1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7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3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6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Practica la tabla del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Escribe el resultado de cada operación.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8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5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3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6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12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10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11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7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2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1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4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9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Practica la tabla del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Escribe el resultado de cada operación.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11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3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6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8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9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7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5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12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4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2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10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1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Practica la tabla del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Escribe el resultado de cada operación.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2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6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4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8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12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1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10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11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7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5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3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9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Practica la tabla del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Escribe el resultado de cada operación.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12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9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3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8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7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5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1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6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4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11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10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2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Practica la tabla del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Escribe el resultado de cada operación.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12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1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2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3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10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5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4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6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7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9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11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8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Practica la tabla del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Escribe el resultado de cada operación.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10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1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9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7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11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6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12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8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5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2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4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3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Practica la tabla del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Escribe el resultado de cada operación.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10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5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11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1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8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4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12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6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3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7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9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2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Practica la tabla del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Escribe el resultado de cada operación.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2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3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1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8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7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4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5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12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11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6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10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9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Practica la tabla del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Escribe el resultado de cada operación.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9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10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7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3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4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11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6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12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1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2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8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5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Soluciones (tablas 1-5)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82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Para corregir las fichas de práctica.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2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La tabla del 1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96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1 = 1</a:t>
            </a:r>
          </a:p>
        </p:txBody>
      </p:sp>
      <p:sp>
        <p:nvSpPr>
          <p:cNvPr id="7" name="Rectangle 6"/>
          <p:cNvSpPr/>
          <p:nvPr/>
        </p:nvSpPr>
        <p:spPr>
          <a:xfrm>
            <a:off x="2088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88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2 = 2</a:t>
            </a:r>
          </a:p>
        </p:txBody>
      </p:sp>
      <p:sp>
        <p:nvSpPr>
          <p:cNvPr id="9" name="Rectangle 8"/>
          <p:cNvSpPr/>
          <p:nvPr/>
        </p:nvSpPr>
        <p:spPr>
          <a:xfrm>
            <a:off x="3780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80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3 = 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72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72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4 = 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6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96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5 = 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88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88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6 = 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80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780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7 = 7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72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72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8 = 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6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96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9 = 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88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8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10 = 10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780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780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11 = 11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72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72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12 = 12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6000" y="273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La tabla del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96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96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1 = 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088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088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2 = 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780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780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3 = 6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72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472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4 = 8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96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96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5 = 10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088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088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6 = 12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780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780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7 = 14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472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472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8 = 16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96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96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9 = 18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088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2088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10 = 20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780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780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11 = 22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472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472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12 = 24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96000" y="42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La tabla del 3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96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96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1 = 3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88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2088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2 = 6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780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780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3 = 9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472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472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4 = 12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96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396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5 = 15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088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088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6 = 18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780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3780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7 = 21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72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5472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8 = 24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96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396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9 = 27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088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2088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10 = 30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780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3780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11 = 33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472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5472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12 = 36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96000" y="576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La tabla del 4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96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396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1 = 4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088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2088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2 = 8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780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3780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3 = 12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5472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5472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4 = 16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96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396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5 = 20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088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2088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6 = 24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780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3780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7 = 28</a:t>
            </a:r>
          </a:p>
        </p:txBody>
      </p:sp>
      <p:sp>
        <p:nvSpPr>
          <p:cNvPr id="94" name="Rectangle 93"/>
          <p:cNvSpPr/>
          <p:nvPr/>
        </p:nvSpPr>
        <p:spPr>
          <a:xfrm>
            <a:off x="5472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5472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8 = 32</a:t>
            </a:r>
          </a:p>
        </p:txBody>
      </p:sp>
      <p:sp>
        <p:nvSpPr>
          <p:cNvPr id="96" name="Rectangle 95"/>
          <p:cNvSpPr/>
          <p:nvPr/>
        </p:nvSpPr>
        <p:spPr>
          <a:xfrm>
            <a:off x="396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396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9 = 36</a:t>
            </a:r>
          </a:p>
        </p:txBody>
      </p:sp>
      <p:sp>
        <p:nvSpPr>
          <p:cNvPr id="98" name="Rectangle 97"/>
          <p:cNvSpPr/>
          <p:nvPr/>
        </p:nvSpPr>
        <p:spPr>
          <a:xfrm>
            <a:off x="2088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2088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10 = 40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3780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3780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11 = 44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5472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5472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12 = 48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96000" y="72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La tabla del 5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96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396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1 = 5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2088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2088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2 = 10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3780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3780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3 = 15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5472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5472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4 = 20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396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396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5 = 25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2088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2088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6 = 30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3780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3780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7 = 35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5472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TextBox 119"/>
          <p:cNvSpPr txBox="1"/>
          <p:nvPr/>
        </p:nvSpPr>
        <p:spPr>
          <a:xfrm>
            <a:off x="5472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8 = 40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396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TextBox 121"/>
          <p:cNvSpPr txBox="1"/>
          <p:nvPr/>
        </p:nvSpPr>
        <p:spPr>
          <a:xfrm>
            <a:off x="396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9 = 45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2088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2088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10 = 50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3780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TextBox 125"/>
          <p:cNvSpPr txBox="1"/>
          <p:nvPr/>
        </p:nvSpPr>
        <p:spPr>
          <a:xfrm>
            <a:off x="3780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11 = 55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5472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TextBox 127"/>
          <p:cNvSpPr txBox="1"/>
          <p:nvPr/>
        </p:nvSpPr>
        <p:spPr>
          <a:xfrm>
            <a:off x="5472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12 = 60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Soluciones (tablas 6-10)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82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Para corregir las fichas de práctica.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2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La tabla del 6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96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1 = 6</a:t>
            </a:r>
          </a:p>
        </p:txBody>
      </p:sp>
      <p:sp>
        <p:nvSpPr>
          <p:cNvPr id="7" name="Rectangle 6"/>
          <p:cNvSpPr/>
          <p:nvPr/>
        </p:nvSpPr>
        <p:spPr>
          <a:xfrm>
            <a:off x="2088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88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2 = 12</a:t>
            </a:r>
          </a:p>
        </p:txBody>
      </p:sp>
      <p:sp>
        <p:nvSpPr>
          <p:cNvPr id="9" name="Rectangle 8"/>
          <p:cNvSpPr/>
          <p:nvPr/>
        </p:nvSpPr>
        <p:spPr>
          <a:xfrm>
            <a:off x="3780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80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3 = 18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72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72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4 = 24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6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96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5 = 30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88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88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6 = 36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80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780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7 = 42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72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72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8 = 48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6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96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9 = 54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88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8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10 = 60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780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780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11 = 66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72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72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12 = 72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6000" y="273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La tabla del 7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96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96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1 = 7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088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088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2 = 14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780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780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3 = 21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72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472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4 = 28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96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96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5 = 35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088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088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6 = 42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780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780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7 = 49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472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472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8 = 56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96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96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9 = 63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088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2088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10 = 70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780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780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11 = 77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472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472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12 = 84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96000" y="42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La tabla del 8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96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96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1 = 8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88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2088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2 = 16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780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780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3 = 24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472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472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4 = 32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96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396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5 = 40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088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088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6 = 48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780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3780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7 = 56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72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5472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8 = 64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96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396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9 = 72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088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2088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10 = 80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780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3780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11 = 88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472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5472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12 = 96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96000" y="576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La tabla del 9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96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396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1 = 9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088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2088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2 = 18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780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3780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3 = 27</a:t>
            </a:r>
          </a:p>
        </p:txBody>
      </p:sp>
      <p:sp>
        <p:nvSpPr>
          <p:cNvPr id="86" name="Rectangle 85"/>
          <p:cNvSpPr/>
          <p:nvPr/>
        </p:nvSpPr>
        <p:spPr>
          <a:xfrm>
            <a:off x="5472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5472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4 = 36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96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396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5 = 45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088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2088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6 = 54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780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3780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7 = 63</a:t>
            </a:r>
          </a:p>
        </p:txBody>
      </p:sp>
      <p:sp>
        <p:nvSpPr>
          <p:cNvPr id="94" name="Rectangle 93"/>
          <p:cNvSpPr/>
          <p:nvPr/>
        </p:nvSpPr>
        <p:spPr>
          <a:xfrm>
            <a:off x="5472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5472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8 = 72</a:t>
            </a:r>
          </a:p>
        </p:txBody>
      </p:sp>
      <p:sp>
        <p:nvSpPr>
          <p:cNvPr id="96" name="Rectangle 95"/>
          <p:cNvSpPr/>
          <p:nvPr/>
        </p:nvSpPr>
        <p:spPr>
          <a:xfrm>
            <a:off x="396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396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9 = 81</a:t>
            </a:r>
          </a:p>
        </p:txBody>
      </p:sp>
      <p:sp>
        <p:nvSpPr>
          <p:cNvPr id="98" name="Rectangle 97"/>
          <p:cNvSpPr/>
          <p:nvPr/>
        </p:nvSpPr>
        <p:spPr>
          <a:xfrm>
            <a:off x="2088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2088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10 = 90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3780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3780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11 = 99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5472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5472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12 = 108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96000" y="72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La tabla del 10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96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396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1 = 10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2088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2088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2 = 20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3780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3780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3 = 30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5472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5472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4 = 40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396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396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5 = 50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2088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2088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6 = 60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3780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3780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7 = 70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5472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TextBox 119"/>
          <p:cNvSpPr txBox="1"/>
          <p:nvPr/>
        </p:nvSpPr>
        <p:spPr>
          <a:xfrm>
            <a:off x="5472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8 = 80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396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TextBox 121"/>
          <p:cNvSpPr txBox="1"/>
          <p:nvPr/>
        </p:nvSpPr>
        <p:spPr>
          <a:xfrm>
            <a:off x="396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9 = 90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2088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2088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10 = 100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3780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TextBox 125"/>
          <p:cNvSpPr txBox="1"/>
          <p:nvPr/>
        </p:nvSpPr>
        <p:spPr>
          <a:xfrm>
            <a:off x="3780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11 = 110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5472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TextBox 127"/>
          <p:cNvSpPr txBox="1"/>
          <p:nvPr/>
        </p:nvSpPr>
        <p:spPr>
          <a:xfrm>
            <a:off x="5472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12 = 120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Ilustraciones: Twemoji (github.com/jdecked/twemoji) · Licencia CC BY 4.0: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