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7560000" cy="10692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2.png"/><Relationship Id="rId7" Type="http://schemas.openxmlformats.org/officeDocument/2006/relationships/image" Target="../media/image8.png"/><Relationship Id="rId8" Type="http://schemas.openxmlformats.org/officeDocument/2006/relationships/image" Target="../media/image9.png"/><Relationship Id="rId9" Type="http://schemas.openxmlformats.org/officeDocument/2006/relationships/image" Target="../media/image10.png"/><Relationship Id="rId10" Type="http://schemas.openxmlformats.org/officeDocument/2006/relationships/image" Target="../media/image11.png"/><Relationship Id="rId11" Type="http://schemas.openxmlformats.org/officeDocument/2006/relationships/image" Target="../media/image12.png"/><Relationship Id="rId12" Type="http://schemas.openxmlformats.org/officeDocument/2006/relationships/image" Target="../media/image13.png"/><Relationship Id="rId13" Type="http://schemas.openxmlformats.org/officeDocument/2006/relationships/image" Target="../media/image14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Relationship Id="rId3" Type="http://schemas.openxmlformats.org/officeDocument/2006/relationships/image" Target="../media/image16.png"/><Relationship Id="rId4" Type="http://schemas.openxmlformats.org/officeDocument/2006/relationships/image" Target="../media/image3.png"/><Relationship Id="rId5" Type="http://schemas.openxmlformats.org/officeDocument/2006/relationships/image" Target="../media/image17.png"/><Relationship Id="rId6" Type="http://schemas.openxmlformats.org/officeDocument/2006/relationships/image" Target="../media/image18.png"/><Relationship Id="rId7" Type="http://schemas.openxmlformats.org/officeDocument/2006/relationships/image" Target="../media/image4.png"/><Relationship Id="rId8" Type="http://schemas.openxmlformats.org/officeDocument/2006/relationships/image" Target="../media/image19.png"/><Relationship Id="rId9" Type="http://schemas.openxmlformats.org/officeDocument/2006/relationships/image" Target="../media/image20.png"/><Relationship Id="rId10" Type="http://schemas.openxmlformats.org/officeDocument/2006/relationships/image" Target="../media/image21.png"/><Relationship Id="rId11" Type="http://schemas.openxmlformats.org/officeDocument/2006/relationships/image" Target="../media/image22.png"/><Relationship Id="rId12" Type="http://schemas.openxmlformats.org/officeDocument/2006/relationships/image" Target="../media/image23.png"/><Relationship Id="rId13" Type="http://schemas.openxmlformats.org/officeDocument/2006/relationships/image" Target="../media/image2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792000"/>
            <a:ext cx="6768000" cy="2016000"/>
          </a:xfrm>
          <a:prstGeom prst="roundRect">
            <a:avLst>
              <a:gd name="adj" fmla="val 18000"/>
            </a:avLst>
          </a:prstGeom>
          <a:solidFill>
            <a:srgbClr val="4755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12000" y="1080000"/>
            <a:ext cx="6336000" cy="108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3400" b="1">
                <a:solidFill>
                  <a:srgbClr val="FFFFFF"/>
                </a:solidFill>
                <a:latin typeface="Fredoka"/>
              </a:rPr>
              <a:t>Tarjetas de los transportes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000" y="2160000"/>
            <a:ext cx="633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00" b="0">
                <a:solidFill>
                  <a:srgbClr val="FFFFFF"/>
                </a:solidFill>
                <a:latin typeface="Fredoka"/>
              </a:rPr>
              <a:t>Vocabulario ilustrado para recortar y clasificar</a:t>
            </a:r>
          </a:p>
        </p:txBody>
      </p:sp>
      <p:pic>
        <p:nvPicPr>
          <p:cNvPr id="5" name="Picture 4" descr="1f69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2000" y="3312000"/>
            <a:ext cx="972000" cy="972000"/>
          </a:xfrm>
          <a:prstGeom prst="rect">
            <a:avLst/>
          </a:prstGeom>
        </p:spPr>
      </p:pic>
      <p:pic>
        <p:nvPicPr>
          <p:cNvPr id="6" name="Picture 5" descr="1f68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0" y="3312000"/>
            <a:ext cx="972000" cy="972000"/>
          </a:xfrm>
          <a:prstGeom prst="rect">
            <a:avLst/>
          </a:prstGeom>
        </p:spPr>
      </p:pic>
      <p:pic>
        <p:nvPicPr>
          <p:cNvPr id="7" name="Picture 6" descr="270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8000" y="3312000"/>
            <a:ext cx="972000" cy="972000"/>
          </a:xfrm>
          <a:prstGeom prst="rect">
            <a:avLst/>
          </a:prstGeom>
        </p:spPr>
      </p:pic>
      <p:pic>
        <p:nvPicPr>
          <p:cNvPr id="8" name="Picture 7" descr="1f6a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6000" y="3312000"/>
            <a:ext cx="972000" cy="972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36000" y="4752000"/>
            <a:ext cx="2160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>
                <a:solidFill>
                  <a:srgbClr val="2B2320"/>
                </a:solidFill>
                <a:latin typeface="Fredoka"/>
              </a:rPr>
              <a:t>Contenido: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36000" y="5076000"/>
            <a:ext cx="5688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>
                <a:solidFill>
                  <a:srgbClr val="2B2320"/>
                </a:solidFill>
                <a:latin typeface="Fredoka"/>
              </a:rPr>
              <a:t>· 24 tarjetas de transportes para recortar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6000" y="5364000"/>
            <a:ext cx="5688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>
                <a:solidFill>
                  <a:srgbClr val="2B2320"/>
                </a:solidFill>
                <a:latin typeface="Fredoka"/>
              </a:rPr>
              <a:t>· Alfombra de clasificación: tierra, aire y mar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36000" y="5652000"/>
            <a:ext cx="5688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>
                <a:solidFill>
                  <a:srgbClr val="2B2320"/>
                </a:solidFill>
                <a:latin typeface="Fredoka"/>
              </a:rPr>
              <a:t>· Edad orientativa: 3-8 años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20000" y="8640000"/>
            <a:ext cx="6120000" cy="108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250" b="0">
                <a:solidFill>
                  <a:srgbClr val="7A716C"/>
                </a:solidFill>
                <a:latin typeface="Patrick Hand"/>
              </a:rPr>
              <a:t>Imprime en A4 y recorta por las líneas de puntos. Recomendado: laminar para reutilizar.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Ilustraciones: Twemoji (github.com/jdecked/twemoji) · Licencia CC BY 4.0: creativecommons.org/licenses/by/4.0/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96000" y="432000"/>
            <a:ext cx="6768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900" b="1">
                <a:solidFill>
                  <a:srgbClr val="475569"/>
                </a:solidFill>
                <a:latin typeface="Fredoka"/>
              </a:rPr>
              <a:t>Guía para el maestro y la familia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96000" y="1008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>
                <a:solidFill>
                  <a:srgbClr val="475569"/>
                </a:solidFill>
                <a:latin typeface="Fredoka"/>
              </a:rPr>
              <a:t>PARA QUIÉN 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6000" y="1260000"/>
            <a:ext cx="6768000" cy="50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Educación infantil y primer ciclo de primaria (3-8 años). Vocabulario de medios de transporte.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96000" y="2052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>
                <a:solidFill>
                  <a:srgbClr val="475569"/>
                </a:solidFill>
                <a:latin typeface="Fredoka"/>
              </a:rPr>
              <a:t>OBJETIVOS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6000" y="2304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· Ampliar el vocabulario de los transportes en español.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6000" y="2556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· Clasificar según el medio: tierra, aire o mar.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6000" y="2808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· Razonar criterios de clasificación y discutirlos.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6000" y="3348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>
                <a:solidFill>
                  <a:srgbClr val="475569"/>
                </a:solidFill>
                <a:latin typeface="Fredoka"/>
              </a:rPr>
              <a:t>ACTIVIDADES CON PROGRESIÓN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6000" y="3600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1">
                <a:solidFill>
                  <a:srgbClr val="475569"/>
                </a:solidFill>
                <a:latin typeface="Fredoka"/>
              </a:rPr>
              <a:t>Nivel inicial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96000" y="3852000"/>
            <a:ext cx="6768000" cy="50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Nombra cada medio de transporte con la tarjeta. Después muestra la palabra sola y adivina cuál es.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96000" y="4572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1">
                <a:solidFill>
                  <a:srgbClr val="475569"/>
                </a:solidFill>
                <a:latin typeface="Fredoka"/>
              </a:rPr>
              <a:t>Nivel medio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96000" y="4824000"/>
            <a:ext cx="6768000" cy="50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La alfombra de clasificación: reparte las tarjetas sobre la página Tierra / Aire / Mar. ¿Hay casos discutibles? Habladlo.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96000" y="5544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1">
                <a:solidFill>
                  <a:srgbClr val="475569"/>
                </a:solidFill>
                <a:latin typeface="Fredoka"/>
              </a:rPr>
              <a:t>Nivel avanzado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96000" y="5796000"/>
            <a:ext cx="6768000" cy="50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Cuenta cuántas ruedas tiene cada vehículo y ordénalos. O piensa rutas: '¿cómo iríamos de Barcelona a La Habana?'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396000" y="9432000"/>
            <a:ext cx="6768000" cy="0"/>
          </a:xfrm>
          <a:prstGeom prst="line">
            <a:avLst/>
          </a:prstGeom>
          <a:ln w="9525">
            <a:solidFill>
              <a:srgbClr val="E8E2D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396000" y="9576000"/>
            <a:ext cx="6768000" cy="72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7A716C"/>
                </a:solidFill>
                <a:latin typeface="Patrick Hand"/>
              </a:rPr>
              <a:t>Imprime en A4, recorta y lamina. La alfombra de clasificación funciona mejor plastificada en el suelo o sobre una mesa.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Ilustraciones: Twemoji (github.com/jdecked/twemoji) · Licencia CC BY 4.0: creativecommons.org/licenses/by/4.0/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1f69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000" y="994500"/>
            <a:ext cx="936000" cy="936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68000" y="2002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el coche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700000" y="504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1f69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2000" y="994500"/>
            <a:ext cx="936000" cy="936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772000" y="2002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el taxi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04000" y="504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1f68c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6000" y="994500"/>
            <a:ext cx="936000" cy="936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076000" y="2002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el autobús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96000" y="2997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1f68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8000" y="3487500"/>
            <a:ext cx="936000" cy="936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68000" y="4495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el tranvía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2700000" y="2997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1f686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12000" y="3487500"/>
            <a:ext cx="936000" cy="936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2772000" y="4495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el tren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004000" y="2997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1f687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16000" y="3487500"/>
            <a:ext cx="936000" cy="936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5076000" y="4495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el metro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96000" y="5490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1f69a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8000" y="5980500"/>
            <a:ext cx="936000" cy="9360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68000" y="6988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el camión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2700000" y="5490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1f69c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12000" y="5980500"/>
            <a:ext cx="936000" cy="9360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2772000" y="6988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el tractor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5004000" y="5490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1f691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16000" y="5980500"/>
            <a:ext cx="936000" cy="93600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5076000" y="6988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la ambulancia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396000" y="7983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1f692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08000" y="8473500"/>
            <a:ext cx="936000" cy="93600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468000" y="9481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el camión de bomberos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2700000" y="7983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3" name="Picture 32" descr="1f693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312000" y="8473500"/>
            <a:ext cx="936000" cy="936000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2772000" y="9481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el coche de policía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5004000" y="7983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6" name="Picture 35" descr="1f6b2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616000" y="8473500"/>
            <a:ext cx="936000" cy="936000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5076000" y="9481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la bicicleta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Ilustraciones: Twemoji (github.com/jdecked/twemoji) · Licencia CC BY 4.0: creativecommons.org/licenses/by/4.0/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1f3c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000" y="994500"/>
            <a:ext cx="936000" cy="936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68000" y="2002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la moto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700000" y="504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1f6f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2000" y="994500"/>
            <a:ext cx="936000" cy="936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772000" y="2002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el patinete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04000" y="504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270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6000" y="994500"/>
            <a:ext cx="936000" cy="936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076000" y="2002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el avión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96000" y="2997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1f681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8000" y="3487500"/>
            <a:ext cx="936000" cy="936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68000" y="4495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el helicóptero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2700000" y="2997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1f680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12000" y="3487500"/>
            <a:ext cx="936000" cy="936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2772000" y="4495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el cohete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004000" y="2997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1f6a2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16000" y="3487500"/>
            <a:ext cx="936000" cy="936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5076000" y="4495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el barco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96000" y="5490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26f4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8000" y="5980500"/>
            <a:ext cx="936000" cy="9360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68000" y="6988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el ferry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2700000" y="5490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1f6a4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12000" y="5980500"/>
            <a:ext cx="936000" cy="9360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2772000" y="6988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la lancha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5004000" y="5490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1f6f6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16000" y="5980500"/>
            <a:ext cx="936000" cy="93600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5076000" y="6988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la canoa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396000" y="7983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1f6a1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08000" y="8473500"/>
            <a:ext cx="936000" cy="93600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468000" y="9481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el teleférico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2700000" y="7983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3" name="Picture 32" descr="1f388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312000" y="8473500"/>
            <a:ext cx="936000" cy="936000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2772000" y="9481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el globo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5004000" y="7983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6" name="Picture 35" descr="1f6f9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616000" y="8473500"/>
            <a:ext cx="936000" cy="936000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5076000" y="9481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el monopatín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Ilustraciones: Twemoji (github.com/jdecked/twemoji) · Licencia CC BY 4.0: creativecommons.org/licenses/by/4.0/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96000" y="504000"/>
            <a:ext cx="6768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2000" b="1">
                <a:solidFill>
                  <a:srgbClr val="475569"/>
                </a:solidFill>
                <a:latin typeface="Fredoka"/>
              </a:rPr>
              <a:t>Clasifica las tarjetas sobre cada medio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396000" y="1152000"/>
            <a:ext cx="2136000" cy="9000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96000" y="1512000"/>
            <a:ext cx="213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00" b="1">
                <a:solidFill>
                  <a:srgbClr val="92400E"/>
                </a:solidFill>
                <a:latin typeface="Fredoka"/>
              </a:rPr>
              <a:t>Tierra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712000" y="1152000"/>
            <a:ext cx="2136000" cy="9000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2712000" y="1512000"/>
            <a:ext cx="213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00" b="1">
                <a:solidFill>
                  <a:srgbClr val="0369A1"/>
                </a:solidFill>
                <a:latin typeface="Fredoka"/>
              </a:rPr>
              <a:t>Aire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8000" y="1152000"/>
            <a:ext cx="2136000" cy="9000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028000" y="1512000"/>
            <a:ext cx="213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00" b="1">
                <a:solidFill>
                  <a:srgbClr val="0E7490"/>
                </a:solidFill>
                <a:latin typeface="Fredoka"/>
              </a:rPr>
              <a:t>Mar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Ilustraciones: Twemoji (github.com/jdecked/twemoji) · Licencia CC BY 4.0: creativecommons.org/licenses/by/4.0/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